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Nunito"/>
      <p:regular r:id="rId46"/>
      <p:bold r:id="rId47"/>
      <p:italic r:id="rId48"/>
      <p:boldItalic r:id="rId49"/>
    </p:embeddedFont>
    <p:embeddedFont>
      <p:font typeface="Maven Pro"/>
      <p:regular r:id="rId50"/>
      <p:bold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Nunito-regular.fntdata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Nunito-italic.fntdata"/><Relationship Id="rId47" Type="http://schemas.openxmlformats.org/officeDocument/2006/relationships/font" Target="fonts/Nunito-bold.fntdata"/><Relationship Id="rId49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avenPro-bold.fntdata"/><Relationship Id="rId50" Type="http://schemas.openxmlformats.org/officeDocument/2006/relationships/font" Target="fonts/MavenPro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56bda1e3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556bda1e3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56bda1e3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56bda1e3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Heyy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556bda1e3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556bda1e3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56bda1e3e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56bda1e3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56bda1e3e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56bda1e3e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56bda1e3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56bda1e3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56bda1e3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556bda1e3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562880cfc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562880cfc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62880cfc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562880cfc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62880cfc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562880cfc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56bda1e3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56bda1e3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56bda1e3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556bda1e3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56bda1e3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56bda1e3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56bda1e3e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56bda1e3e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62880cfc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562880cfc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556bda1e3e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556bda1e3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62880cfc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62880cfc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562880cf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562880cf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562880cfc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562880cfc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62880cfc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62880cfc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562880cfcd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562880cfcd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62880cfc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62880cfc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562880cfcd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562880cfc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562880cfcd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562880cfcd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562880cfcd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562880cfcd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562880cfcd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562880cfcd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562880cfcd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562880cfcd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562880cfc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562880cfc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562880cfcd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562880cfc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556bda1e3e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556bda1e3e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562880cfc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562880cfc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556bda1e3e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556bda1e3e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62880cfc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62880cfc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556bda1e3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556bda1e3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1f110da58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51f110da58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468fe77f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5468fe77f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1f110da58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1f110da58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22b2201f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22b2201f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468fe77f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468fe77f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Heyy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www.analyticsvidhya.com/blog/2017/01/t-sne-implementation-r-python/" TargetMode="External"/><Relationship Id="rId4" Type="http://schemas.openxmlformats.org/officeDocument/2006/relationships/hyperlink" Target="https://ieeexplore.ieee.org/abstract/document/5332628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Dimensional Data Visualization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Jordan Atwell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2"/>
          <p:cNvSpPr txBox="1"/>
          <p:nvPr>
            <p:ph idx="4294967295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Before and after of reordering the Cars dataset [1]</a:t>
            </a:r>
            <a:endParaRPr/>
          </a:p>
        </p:txBody>
      </p:sp>
      <p:pic>
        <p:nvPicPr>
          <p:cNvPr id="332" name="Google Shape;3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9" y="400238"/>
            <a:ext cx="4267200" cy="3513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650" y="400250"/>
            <a:ext cx="4112236" cy="351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Scatterplot Matrices</a:t>
            </a:r>
            <a:endParaRPr/>
          </a:p>
        </p:txBody>
      </p:sp>
      <p:sp>
        <p:nvSpPr>
          <p:cNvPr id="339" name="Google Shape;339;p23"/>
          <p:cNvSpPr txBox="1"/>
          <p:nvPr>
            <p:ph idx="1" type="body"/>
          </p:nvPr>
        </p:nvSpPr>
        <p:spPr>
          <a:xfrm>
            <a:off x="1303800" y="14213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Clutter: </a:t>
            </a:r>
            <a:r>
              <a:rPr lang="en"/>
              <a:t> Lack of structure in matrix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Low vs. high cardinality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Pearson Correlation Coefficient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Goal is to find structure in plots based on the density of clusters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0" name="Google Shape;3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2868313"/>
            <a:ext cx="4762500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775" y="341950"/>
            <a:ext cx="4354875" cy="3288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0450" y="339525"/>
            <a:ext cx="4354875" cy="32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4"/>
          <p:cNvSpPr txBox="1"/>
          <p:nvPr/>
        </p:nvSpPr>
        <p:spPr>
          <a:xfrm>
            <a:off x="834075" y="4271500"/>
            <a:ext cx="73929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Before and after ordering dimensions by cardinality of the Cars dataset [1]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Similarity Based Attribute Arrangement (SBAA)</a:t>
            </a:r>
            <a:endParaRPr/>
          </a:p>
        </p:txBody>
      </p:sp>
      <p:sp>
        <p:nvSpPr>
          <p:cNvPr id="353" name="Google Shape;353;p2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Solves attribute arrangement problem with a variation of Nearest Neighbor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Compute similarity matrix 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Find the largest element S</a:t>
            </a:r>
            <a:r>
              <a:rPr baseline="-25000" lang="en"/>
              <a:t>i,j</a:t>
            </a:r>
            <a:r>
              <a:rPr lang="en"/>
              <a:t> of 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Attributes i and j define the axes on the left and right of an arrangement 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Add S</a:t>
            </a:r>
            <a:r>
              <a:rPr baseline="-25000" lang="en"/>
              <a:t>i,j</a:t>
            </a:r>
            <a:r>
              <a:rPr lang="en"/>
              <a:t> to 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Repeat steps 2-4 until all elements of S are in A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6"/>
          <p:cNvSpPr txBox="1"/>
          <p:nvPr/>
        </p:nvSpPr>
        <p:spPr>
          <a:xfrm>
            <a:off x="1346350" y="4123225"/>
            <a:ext cx="65214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Visualizations of the Quadruped dataset using SBAA [2]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9" name="Google Shape;3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275" y="518900"/>
            <a:ext cx="626745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7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Dimension Reduction Algorithms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B8AF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Similarity Based Attribute Reduction (SBAR)</a:t>
            </a:r>
            <a:endParaRPr/>
          </a:p>
        </p:txBody>
      </p:sp>
      <p:sp>
        <p:nvSpPr>
          <p:cNvPr id="370" name="Google Shape;370;p2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Builds off of SBAA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Eliminates attributes that are most similar to their neighbors in the defined arrangement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Used when too many attributes make visual interpretation more difficult than what they contribute to analysis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Compute similarity matrix 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Get arrangement A from 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Find the greatest value S</a:t>
            </a:r>
            <a:r>
              <a:rPr baseline="-25000" lang="en"/>
              <a:t>i,j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Remove attribute i or j from 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Repeat steps 2-4 as needed</a:t>
            </a:r>
            <a:endParaRPr/>
          </a:p>
        </p:txBody>
      </p:sp>
      <p:pic>
        <p:nvPicPr>
          <p:cNvPr id="371" name="Google Shape;3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2163" y="3292725"/>
            <a:ext cx="2084575" cy="155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B8AF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7375" y="152400"/>
            <a:ext cx="5753100" cy="44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9"/>
          <p:cNvSpPr txBox="1"/>
          <p:nvPr/>
        </p:nvSpPr>
        <p:spPr>
          <a:xfrm>
            <a:off x="417050" y="4726450"/>
            <a:ext cx="79743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Visualization of the Quadraped dataset using (a) default arrangement, (b) SBAA, and (c) SBAR [2]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t-Distributed Stochastic Neighbor Embedding (t-SNE)</a:t>
            </a:r>
            <a:endParaRPr/>
          </a:p>
        </p:txBody>
      </p:sp>
      <p:sp>
        <p:nvSpPr>
          <p:cNvPr id="383" name="Google Shape;383;p3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Mapping technique to search for non linear patterns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Local vs. Global approach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Converts Euclidean distances into possible representations of similarities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Maps high dimensional points onto a lower dimension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Minimizes the sum of difference of possibilities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Measures the number of neighbors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825" y="89200"/>
            <a:ext cx="4646875" cy="234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8825" y="2571750"/>
            <a:ext cx="4646875" cy="244744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1"/>
          <p:cNvSpPr txBox="1"/>
          <p:nvPr/>
        </p:nvSpPr>
        <p:spPr>
          <a:xfrm>
            <a:off x="214825" y="1807175"/>
            <a:ext cx="16176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PCA vs t-SNE [3]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Introduction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Dimension Reordering Algorithms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Clutter Reduction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Similarity Based Attribute Arrangement (SBAA)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Dimension Reduction Algorithms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Similarity Based Attribute Reduction (SBAR)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t-Distributed Stochastic Neighbor Embedding (t-SNE)</a:t>
            </a:r>
            <a:endParaRPr sz="12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Visualization Algorithms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Automated Analysis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Multi-Dimensional Visualization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Journey Through Dimensions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2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Automated Analysis</a:t>
            </a:r>
            <a:endParaRPr/>
          </a:p>
        </p:txBody>
      </p:sp>
      <p:sp>
        <p:nvSpPr>
          <p:cNvPr id="401" name="Google Shape;401;p3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Automatically finds effective visualizations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Classified vs. Unclassified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Separation properties:  defining properties of each class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Density Measure (CDM)</a:t>
            </a:r>
            <a:endParaRPr/>
          </a:p>
        </p:txBody>
      </p:sp>
      <p:sp>
        <p:nvSpPr>
          <p:cNvPr id="407" name="Google Shape;407;p3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Used for scatterplots with classified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Goal is to identify plots with minimal overlap between classes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Computes a score reflecting separation properties</a:t>
            </a:r>
            <a:endParaRPr/>
          </a:p>
        </p:txBody>
      </p:sp>
      <p:pic>
        <p:nvPicPr>
          <p:cNvPr descr="CDM=\Sigma_{k=1}^{M-1}\Sigma_{l=k+1}^{M}\Sigma_{i=1}^{P}||p_k^i-p_l^i||" id="408" name="Google Shape;408;p3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525" y="2965975"/>
            <a:ext cx="4942950" cy="4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550" y="240850"/>
            <a:ext cx="7076326" cy="394735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5"/>
          <p:cNvSpPr txBox="1"/>
          <p:nvPr/>
        </p:nvSpPr>
        <p:spPr>
          <a:xfrm>
            <a:off x="872000" y="4524250"/>
            <a:ext cx="72792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Scatterplot and its density image [4]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Parallel Coordinates for Classified Data</a:t>
            </a:r>
            <a:endParaRPr/>
          </a:p>
        </p:txBody>
      </p:sp>
      <p:sp>
        <p:nvSpPr>
          <p:cNvPr id="420" name="Google Shape;420;p36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The lines that belong inside a determined class must be similar in inclination and position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Visualizations that contain less overlapping are good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Similarity Measure (SM)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Encourages visualizations with strong inner class similarities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Penalizes class overlap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Overlap Measure (OM)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Analyzes difference between classes</a:t>
            </a:r>
            <a:endParaRPr/>
          </a:p>
        </p:txBody>
      </p:sp>
      <p:pic>
        <p:nvPicPr>
          <p:cNvPr descr="OM=\Sigma_{k=1}^{M-1}\Sigma_{l=k+1}^{M}\Sigma_{i=1}^{P}||h_k^i-h_l^i||" id="421" name="Google Shape;421;p3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9150" y="4215700"/>
            <a:ext cx="4459800" cy="434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=\Sigma_kS_k" id="422" name="Google Shape;422;p36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0788" y="3034025"/>
            <a:ext cx="1922426" cy="37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575" y="329325"/>
            <a:ext cx="8398849" cy="337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7"/>
          <p:cNvSpPr txBox="1"/>
          <p:nvPr/>
        </p:nvSpPr>
        <p:spPr>
          <a:xfrm>
            <a:off x="846725" y="4208325"/>
            <a:ext cx="77088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Well-defined vs. no identifiable cluster lines [4]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Multi-Dimensional Visualization</a:t>
            </a:r>
            <a:endParaRPr/>
          </a:p>
        </p:txBody>
      </p:sp>
      <p:sp>
        <p:nvSpPr>
          <p:cNvPr id="434" name="Google Shape;434;p3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Choosing an appropriate visual type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How to represent multiple dimensions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Color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Facets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Depth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Bad vs. good multi-dimensional visualization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075" y="168600"/>
            <a:ext cx="5588717" cy="480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1475" y="233625"/>
            <a:ext cx="5307800" cy="422182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40"/>
          <p:cNvSpPr txBox="1"/>
          <p:nvPr/>
        </p:nvSpPr>
        <p:spPr>
          <a:xfrm>
            <a:off x="2906650" y="4650625"/>
            <a:ext cx="39303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4-D data visualization [5]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1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Journey Through Dimensions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</a:t>
            </a:r>
            <a:endParaRPr/>
          </a:p>
        </p:txBody>
      </p:sp>
      <p:sp>
        <p:nvSpPr>
          <p:cNvPr id="290" name="Google Shape;290;p1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The process of creating an image to visually represent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Goal is to create an image that represents data well and facilitates a reader’s understanding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Key aspects: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Function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Design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2"/>
          <p:cNvSpPr txBox="1"/>
          <p:nvPr/>
        </p:nvSpPr>
        <p:spPr>
          <a:xfrm>
            <a:off x="2906650" y="4650625"/>
            <a:ext cx="39303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2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-D data visualization [5]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56" name="Google Shape;45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825" y="152400"/>
            <a:ext cx="5729940" cy="434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3"/>
          <p:cNvSpPr txBox="1"/>
          <p:nvPr/>
        </p:nvSpPr>
        <p:spPr>
          <a:xfrm>
            <a:off x="2906650" y="4650625"/>
            <a:ext cx="39303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3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-D data visualization [5]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62" name="Google Shape;46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012" y="341200"/>
            <a:ext cx="7647575" cy="409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1475" y="233625"/>
            <a:ext cx="5307800" cy="422182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44"/>
          <p:cNvSpPr txBox="1"/>
          <p:nvPr/>
        </p:nvSpPr>
        <p:spPr>
          <a:xfrm>
            <a:off x="2906650" y="4650625"/>
            <a:ext cx="39303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4-D data visualization [5]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5"/>
          <p:cNvSpPr txBox="1"/>
          <p:nvPr/>
        </p:nvSpPr>
        <p:spPr>
          <a:xfrm>
            <a:off x="2906650" y="4650625"/>
            <a:ext cx="39303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4-D data visualization [5]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74" name="Google Shape;47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863" y="152400"/>
            <a:ext cx="6208321" cy="434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6"/>
          <p:cNvSpPr txBox="1"/>
          <p:nvPr/>
        </p:nvSpPr>
        <p:spPr>
          <a:xfrm>
            <a:off x="2906650" y="4650625"/>
            <a:ext cx="39303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4-D data visualization [5]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80" name="Google Shape;48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07350"/>
            <a:ext cx="8839199" cy="3400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7"/>
          <p:cNvSpPr txBox="1"/>
          <p:nvPr/>
        </p:nvSpPr>
        <p:spPr>
          <a:xfrm>
            <a:off x="2906650" y="4650625"/>
            <a:ext cx="39303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5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-D data visualization [5]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86" name="Google Shape;48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525" y="253500"/>
            <a:ext cx="7198900" cy="434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916" y="430425"/>
            <a:ext cx="7238175" cy="40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8"/>
          <p:cNvSpPr txBox="1"/>
          <p:nvPr/>
        </p:nvSpPr>
        <p:spPr>
          <a:xfrm>
            <a:off x="1225850" y="4701175"/>
            <a:ext cx="69654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6-D visualization [5]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9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503" name="Google Shape;503;p5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visualizations of high dimensional data are possible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Preprocessing methods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Appropriate visual type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Organization of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Good visualization methods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1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514" name="Google Shape;514;p5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[1]W. Peng, M. Ward and E. Rundensteiner, "Clutter Reduction in Multi-Dimensional Data Visualization Using Dimension Reordering", </a:t>
            </a:r>
            <a:r>
              <a:rPr i="1"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Digitalcommons.wpi.edu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2004. [Online]. Available: https://digitalcommons.wpi.edu/cgi/viewcontent.cgi?article=1071&amp;context=computerscience-pubs. [Accessed: 23- Feb- 2019].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[2]A. Artero, M. de Oliveira and H. Levkowitz, "Enhanced High Dimensional Data Visualization through Dimension Reduction and Attribute Arrangement", </a:t>
            </a:r>
            <a:r>
              <a:rPr i="1"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Tenth International Conference on Information Visualisation (IV'06)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Available: https://ieeexplore.ieee.org/abstract/document/1648337. [Accessed 13 February 2019].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[3]</a:t>
            </a:r>
            <a:r>
              <a:rPr lang="en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https://www.analyticsvidhya.com/blog/2017/01/t-sne-implementation-r-python/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[4]</a:t>
            </a:r>
            <a:r>
              <a:rPr lang="en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https://ieeexplore.ieee.org/abstract/document/5332628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[5]https://towardsdatascience.com/the-art-of-effective-visualization-of-multi-dimensional-data-6c7202990c57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high dimensional data?</a:t>
            </a:r>
            <a:endParaRPr/>
          </a:p>
        </p:txBody>
      </p:sp>
      <p:sp>
        <p:nvSpPr>
          <p:cNvPr id="301" name="Google Shape;301;p1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Several definitions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For p=features and n=records, any dataset where p &gt; n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Data with a few dozen to a few hundred features or few hundred to a few thousand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Data with features so numerous that calculations become difficult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Examples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Chemical compound analysis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DNA microarray analysis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The Curse of Dimensionality</a:t>
            </a:r>
            <a:endParaRPr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high dimensional data visualization different from data visualization?</a:t>
            </a:r>
            <a:endParaRPr/>
          </a:p>
        </p:txBody>
      </p:sp>
      <p:sp>
        <p:nvSpPr>
          <p:cNvPr id="307" name="Google Shape;307;p1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More complex because of larger numbers of features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Requires preprocessing to be able to create good visualizations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Main methods of preprocessing: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Dimension reordering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Dimension reduction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9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Dimension Reordering Algorithms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Clutter Reduction</a:t>
            </a:r>
            <a:endParaRPr/>
          </a:p>
        </p:txBody>
      </p:sp>
      <p:sp>
        <p:nvSpPr>
          <p:cNvPr id="318" name="Google Shape;318;p2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Clutter</a:t>
            </a:r>
            <a:r>
              <a:rPr lang="en"/>
              <a:t>:  crowded and disordered visual entities that obscure the structure in visual displays that can affect a reader’s understanding of information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General Procedure: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Create an initial visualization of the data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Parallel Coordinates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Scatterplot Matrices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Rearrange the order of the attributes to reduce clutter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Create a revised visualization after dimension reorder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Repeat as needed</a:t>
            </a:r>
            <a:endParaRPr/>
          </a:p>
        </p:txBody>
      </p:sp>
      <p:pic>
        <p:nvPicPr>
          <p:cNvPr id="319" name="Google Shape;3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9850" y="2653925"/>
            <a:ext cx="2189125" cy="217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Parallel Coordinates</a:t>
            </a:r>
            <a:endParaRPr/>
          </a:p>
        </p:txBody>
      </p:sp>
      <p:sp>
        <p:nvSpPr>
          <p:cNvPr id="325" name="Google Shape;325;p2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Clutter: </a:t>
            </a:r>
            <a:r>
              <a:rPr lang="en"/>
              <a:t> Proportion of outliers to total number of data points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Technique introduced by Alfred Inselberg in the 1980s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Points represented as connected line segments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Goal is to remove number of outliers through reorganization</a:t>
            </a:r>
            <a:endParaRPr/>
          </a:p>
        </p:txBody>
      </p:sp>
      <p:pic>
        <p:nvPicPr>
          <p:cNvPr id="326" name="Google Shape;3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1125" y="732726"/>
            <a:ext cx="2483675" cy="367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